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310" r:id="rId3"/>
    <p:sldId id="320" r:id="rId4"/>
    <p:sldId id="311" r:id="rId5"/>
    <p:sldId id="313" r:id="rId6"/>
    <p:sldId id="321" r:id="rId7"/>
    <p:sldId id="314" r:id="rId8"/>
    <p:sldId id="316" r:id="rId9"/>
    <p:sldId id="315" r:id="rId10"/>
    <p:sldId id="312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29" autoAdjust="0"/>
  </p:normalViewPr>
  <p:slideViewPr>
    <p:cSldViewPr showGuides="1">
      <p:cViewPr>
        <p:scale>
          <a:sx n="91" d="100"/>
          <a:sy n="91" d="100"/>
        </p:scale>
        <p:origin x="56" y="36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public.tableau.com/app/profile/ioana.rusu2529/viz/RockbusterData_16935112689310/RockbusterMovieDataStory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public.tableau.com/app/profile/ioana.rusu2529/viz/RockbusterData_16935112689310/RockbusterMovieDataStor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Tableau Link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pPr algn="ctr"/>
          <a:r>
            <a:rPr lang="en-US" dirty="0"/>
            <a:t>Presentation graphics and maps: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</a:rPr>
            <a:t>Excel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/>
            <a:t>Data collected and all information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</a:rPr>
            <a:t>Ioana </a:t>
          </a:r>
          <a:r>
            <a:rPr lang="en-US" dirty="0" err="1">
              <a:solidFill>
                <a:schemeClr val="accent3">
                  <a:lumMod val="60000"/>
                  <a:lumOff val="40000"/>
                </a:schemeClr>
              </a:solidFill>
            </a:rPr>
            <a:t>Rusu</a:t>
          </a:r>
          <a:endParaRPr lang="en-US" dirty="0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/>
            <a:t>Person that made the presentation: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 custScaleY="84487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 custScaleX="128189" custLinFactNeighborX="-52" custLinFactNeighborY="-4230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2044" y="1227290"/>
          <a:ext cx="2382492" cy="16602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Presentation graphics and maps:</a:t>
          </a:r>
        </a:p>
      </dsp:txBody>
      <dsp:txXfrm>
        <a:off x="40250" y="1265496"/>
        <a:ext cx="2306080" cy="1228045"/>
      </dsp:txXfrm>
    </dsp:sp>
    <dsp:sp modelId="{6A63D16E-EEE6-4267-97EA-5AD7D2BC4E84}">
      <dsp:nvSpPr>
        <dsp:cNvPr id="0" name=""/>
        <dsp:cNvSpPr/>
      </dsp:nvSpPr>
      <dsp:spPr>
        <a:xfrm>
          <a:off x="1312075" y="1212768"/>
          <a:ext cx="3053266" cy="3053266"/>
        </a:xfrm>
        <a:prstGeom prst="leftCircularArrow">
          <a:avLst>
            <a:gd name="adj1" fmla="val 3062"/>
            <a:gd name="adj2" fmla="val 375938"/>
            <a:gd name="adj3" fmla="val 2200853"/>
            <a:gd name="adj4" fmla="val 9073894"/>
            <a:gd name="adj5" fmla="val 357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231896" y="2583221"/>
          <a:ext cx="2714749" cy="8421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hlinkClick xmlns:r="http://schemas.openxmlformats.org/officeDocument/2006/relationships" r:id="rId1"/>
            </a:rPr>
            <a:t>Tableau Link</a:t>
          </a:r>
          <a:endParaRPr lang="en-US" sz="3100" kern="1200" dirty="0"/>
        </a:p>
      </dsp:txBody>
      <dsp:txXfrm>
        <a:off x="256562" y="2607887"/>
        <a:ext cx="2665417" cy="792835"/>
      </dsp:txXfrm>
    </dsp:sp>
    <dsp:sp modelId="{E83793B4-2C5C-4D90-82FA-E5EE4745664D}">
      <dsp:nvSpPr>
        <dsp:cNvPr id="0" name=""/>
        <dsp:cNvSpPr/>
      </dsp:nvSpPr>
      <dsp:spPr>
        <a:xfrm>
          <a:off x="3392875" y="1074870"/>
          <a:ext cx="2382492" cy="19650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collected and all information</a:t>
          </a:r>
        </a:p>
      </dsp:txBody>
      <dsp:txXfrm>
        <a:off x="3438096" y="1541175"/>
        <a:ext cx="2292050" cy="1453532"/>
      </dsp:txXfrm>
    </dsp:sp>
    <dsp:sp modelId="{DC2A0ADB-DCE3-4BF4-9952-0394865777AC}">
      <dsp:nvSpPr>
        <dsp:cNvPr id="0" name=""/>
        <dsp:cNvSpPr/>
      </dsp:nvSpPr>
      <dsp:spPr>
        <a:xfrm>
          <a:off x="4696654" y="-158750"/>
          <a:ext cx="3012872" cy="3012872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922317" y="653787"/>
          <a:ext cx="2117771" cy="8421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accent3">
                  <a:lumMod val="60000"/>
                  <a:lumOff val="40000"/>
                </a:schemeClr>
              </a:solidFill>
            </a:rPr>
            <a:t>Excel</a:t>
          </a:r>
        </a:p>
      </dsp:txBody>
      <dsp:txXfrm>
        <a:off x="3946983" y="678453"/>
        <a:ext cx="2068439" cy="792835"/>
      </dsp:txXfrm>
    </dsp:sp>
    <dsp:sp modelId="{69C28D3B-E083-42DF-9EA0-916CA12125A9}">
      <dsp:nvSpPr>
        <dsp:cNvPr id="0" name=""/>
        <dsp:cNvSpPr/>
      </dsp:nvSpPr>
      <dsp:spPr>
        <a:xfrm>
          <a:off x="6485216" y="1074870"/>
          <a:ext cx="2382492" cy="19650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Person that made the presentation:</a:t>
          </a:r>
        </a:p>
      </dsp:txBody>
      <dsp:txXfrm>
        <a:off x="6530437" y="1120091"/>
        <a:ext cx="2292050" cy="1453532"/>
      </dsp:txXfrm>
    </dsp:sp>
    <dsp:sp modelId="{047F5837-10E2-4FFC-A492-DB8A19EF48CA}">
      <dsp:nvSpPr>
        <dsp:cNvPr id="0" name=""/>
        <dsp:cNvSpPr/>
      </dsp:nvSpPr>
      <dsp:spPr>
        <a:xfrm>
          <a:off x="7014659" y="2618845"/>
          <a:ext cx="2117771" cy="8421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accent3">
                  <a:lumMod val="60000"/>
                  <a:lumOff val="40000"/>
                </a:schemeClr>
              </a:solidFill>
            </a:rPr>
            <a:t>Ioana </a:t>
          </a:r>
          <a:r>
            <a:rPr lang="en-US" sz="3100" kern="1200" dirty="0" err="1">
              <a:solidFill>
                <a:schemeClr val="accent3">
                  <a:lumMod val="60000"/>
                  <a:lumOff val="40000"/>
                </a:schemeClr>
              </a:solidFill>
            </a:rPr>
            <a:t>Rusu</a:t>
          </a:r>
          <a:endParaRPr lang="en-US" sz="3100" kern="1200" dirty="0">
            <a:solidFill>
              <a:schemeClr val="accent3">
                <a:lumMod val="60000"/>
                <a:lumOff val="40000"/>
              </a:schemeClr>
            </a:solidFill>
          </a:endParaRPr>
        </a:p>
      </dsp:txBody>
      <dsp:txXfrm>
        <a:off x="7039325" y="2643511"/>
        <a:ext cx="2068439" cy="792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61967" y="490757"/>
            <a:ext cx="7797552" cy="2895600"/>
          </a:xfrm>
        </p:spPr>
        <p:txBody>
          <a:bodyPr/>
          <a:lstStyle/>
          <a:p>
            <a:pPr algn="ctr"/>
            <a:r>
              <a:rPr lang="en-US" b="1" dirty="0" err="1"/>
              <a:t>Rockbuster</a:t>
            </a:r>
            <a:r>
              <a:rPr lang="en-US" b="1" dirty="0"/>
              <a:t> Stealth LLC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DE" sz="2800" b="1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A Movie Rental Company</a:t>
            </a:r>
            <a:endParaRPr lang="en-US" sz="2800" b="1" cap="none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  <a:p>
            <a:pPr algn="ctr"/>
            <a:r>
              <a:rPr lang="en-US" b="1" cap="none" dirty="0">
                <a:solidFill>
                  <a:schemeClr val="tx1"/>
                </a:solidFill>
                <a:latin typeface="Copperplate Gothic Bold" panose="020E0705020206020404" pitchFamily="34" charset="0"/>
              </a:rPr>
              <a:t>Analysis project</a:t>
            </a:r>
            <a:endParaRPr lang="en-DE" b="1" cap="none" dirty="0">
              <a:solidFill>
                <a:schemeClr val="tx1"/>
              </a:solidFill>
              <a:latin typeface="Copperplate Gothic Bold" panose="020E0705020206020404" pitchFamily="34" charset="0"/>
            </a:endParaRPr>
          </a:p>
          <a:p>
            <a:endParaRPr lang="it-IT" dirty="0"/>
          </a:p>
        </p:txBody>
      </p:sp>
      <p:pic>
        <p:nvPicPr>
          <p:cNvPr id="5" name="Picture 4" descr="A blue folder with a movie reel&#10;&#10;Description automatically generated">
            <a:extLst>
              <a:ext uri="{FF2B5EF4-FFF2-40B4-BE49-F238E27FC236}">
                <a16:creationId xmlns:a16="http://schemas.microsoft.com/office/drawing/2014/main" id="{A6463835-D5EE-913D-93BE-FCAED213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30345"/>
            <a:ext cx="381642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414399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77788" y="620688"/>
            <a:ext cx="9144001" cy="8438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Project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5821" y="1916832"/>
            <a:ext cx="7200800" cy="411480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b="1" u="sng" dirty="0" err="1">
                <a:latin typeface="Bookman Old Style" panose="02050604050505020204" pitchFamily="18" charset="0"/>
              </a:rPr>
              <a:t>Rockbuster</a:t>
            </a:r>
            <a:r>
              <a:rPr lang="en-US" sz="2400" b="1" u="sng" dirty="0">
                <a:latin typeface="Bookman Old Style" panose="02050604050505020204" pitchFamily="18" charset="0"/>
              </a:rPr>
              <a:t> Stealth LLC Company</a:t>
            </a:r>
            <a:endParaRPr lang="en-DE" sz="2400" b="1" u="sng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latin typeface="Bookman Old Style" panose="02050604050505020204" pitchFamily="18" charset="0"/>
              </a:rPr>
              <a:t>As a movie rental company, expanding into the worldwide online renting market is the goal.</a:t>
            </a:r>
          </a:p>
          <a:p>
            <a:pPr>
              <a:lnSpc>
                <a:spcPct val="90000"/>
              </a:lnSpc>
            </a:pPr>
            <a:r>
              <a:rPr lang="en-US" sz="2400" b="1" u="sng" dirty="0">
                <a:latin typeface="Bookman Old Style" panose="02050604050505020204" pitchFamily="18" charset="0"/>
              </a:rPr>
              <a:t>Analysis </a:t>
            </a:r>
            <a:r>
              <a:rPr lang="en-DE" sz="2400" b="1" u="sng" dirty="0">
                <a:latin typeface="Bookman Old Style" panose="02050604050505020204" pitchFamily="18" charset="0"/>
              </a:rPr>
              <a:t>Objective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latin typeface="Bookman Old Style" panose="02050604050505020204" pitchFamily="18" charset="0"/>
              </a:rPr>
              <a:t>The management team require answers to business challenges to develop a strategic plan.</a:t>
            </a:r>
          </a:p>
          <a:p>
            <a:pPr>
              <a:lnSpc>
                <a:spcPct val="90000"/>
              </a:lnSpc>
            </a:pPr>
            <a:r>
              <a:rPr lang="en-DE" sz="2400" b="1" u="sng" dirty="0">
                <a:latin typeface="Bookman Old Style" panose="02050604050505020204" pitchFamily="18" charset="0"/>
              </a:rPr>
              <a:t>Data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latin typeface="Bookman Old Style" panose="02050604050505020204" pitchFamily="18" charset="0"/>
              </a:rPr>
              <a:t>The </a:t>
            </a:r>
            <a:r>
              <a:rPr lang="en-GB" sz="2400" dirty="0" err="1">
                <a:latin typeface="Bookman Old Style" panose="02050604050505020204" pitchFamily="18" charset="0"/>
              </a:rPr>
              <a:t>Rockbuster</a:t>
            </a:r>
            <a:r>
              <a:rPr lang="en-GB" sz="2400" dirty="0">
                <a:latin typeface="Bookman Old Style" panose="02050604050505020204" pitchFamily="18" charset="0"/>
              </a:rPr>
              <a:t> database was utilised for the analysis.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400" dirty="0">
                <a:latin typeface="Bookman Old Style" panose="02050604050505020204" pitchFamily="18" charset="0"/>
              </a:rPr>
              <a:t>T</a:t>
            </a:r>
            <a:r>
              <a:rPr lang="en-DE" sz="2400" dirty="0" err="1">
                <a:latin typeface="Bookman Old Style" panose="02050604050505020204" pitchFamily="18" charset="0"/>
              </a:rPr>
              <a:t>ools</a:t>
            </a:r>
            <a:r>
              <a:rPr lang="en-DE" sz="2400" dirty="0">
                <a:latin typeface="Bookman Old Style" panose="02050604050505020204" pitchFamily="18" charset="0"/>
              </a:rPr>
              <a:t> used</a:t>
            </a:r>
            <a:r>
              <a:rPr lang="en-US" sz="2400" dirty="0">
                <a:latin typeface="Bookman Old Style" panose="02050604050505020204" pitchFamily="18" charset="0"/>
              </a:rPr>
              <a:t> were</a:t>
            </a:r>
            <a:r>
              <a:rPr lang="en-DE" sz="2400" dirty="0">
                <a:latin typeface="Bookman Old Style" panose="02050604050505020204" pitchFamily="18" charset="0"/>
              </a:rPr>
              <a:t> Excel, </a:t>
            </a:r>
            <a:r>
              <a:rPr lang="en-US" sz="2400" dirty="0" err="1">
                <a:latin typeface="Bookman Old Style" panose="02050604050505020204" pitchFamily="18" charset="0"/>
              </a:rPr>
              <a:t>PgAdmin</a:t>
            </a:r>
            <a:r>
              <a:rPr lang="en-DE" sz="2400" dirty="0">
                <a:latin typeface="Bookman Old Style" panose="02050604050505020204" pitchFamily="18" charset="0"/>
              </a:rPr>
              <a:t> and Tableau</a:t>
            </a:r>
            <a:r>
              <a:rPr lang="en-US" sz="2400" dirty="0">
                <a:latin typeface="Bookman Old Style" panose="02050604050505020204" pitchFamily="18" charset="0"/>
              </a:rPr>
              <a:t>.</a:t>
            </a:r>
            <a:endParaRPr lang="en-US" dirty="0"/>
          </a:p>
        </p:txBody>
      </p:sp>
      <p:pic>
        <p:nvPicPr>
          <p:cNvPr id="3" name="Picture 2" descr="A film strip rolled up&#10;&#10;Description automatically generated">
            <a:extLst>
              <a:ext uri="{FF2B5EF4-FFF2-40B4-BE49-F238E27FC236}">
                <a16:creationId xmlns:a16="http://schemas.microsoft.com/office/drawing/2014/main" id="{220607E7-7B0F-308A-4FB0-E11FC7B4C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692696"/>
            <a:ext cx="450912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73932" y="333958"/>
            <a:ext cx="7272808" cy="8438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data Overview</a:t>
            </a:r>
          </a:p>
        </p:txBody>
      </p:sp>
      <p:pic>
        <p:nvPicPr>
          <p:cNvPr id="8" name="Content Placeholder 7" descr="Film reel with solid fill">
            <a:extLst>
              <a:ext uri="{FF2B5EF4-FFF2-40B4-BE49-F238E27FC236}">
                <a16:creationId xmlns:a16="http://schemas.microsoft.com/office/drawing/2014/main" id="{743E951F-EB95-5259-DAFC-C445A50E2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08" y="1448328"/>
            <a:ext cx="526909" cy="526909"/>
          </a:xfrm>
        </p:spPr>
      </p:pic>
      <p:pic>
        <p:nvPicPr>
          <p:cNvPr id="16" name="Graphic 15" descr="Video camera with solid fill">
            <a:extLst>
              <a:ext uri="{FF2B5EF4-FFF2-40B4-BE49-F238E27FC236}">
                <a16:creationId xmlns:a16="http://schemas.microsoft.com/office/drawing/2014/main" id="{EF7C7260-3786-8A7E-6EC4-E6363772A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6445" y="5076222"/>
            <a:ext cx="594807" cy="524839"/>
          </a:xfrm>
          <a:prstGeom prst="rect">
            <a:avLst/>
          </a:prstGeom>
        </p:spPr>
      </p:pic>
      <p:pic>
        <p:nvPicPr>
          <p:cNvPr id="21" name="Graphic 20" descr="Money with solid fill">
            <a:extLst>
              <a:ext uri="{FF2B5EF4-FFF2-40B4-BE49-F238E27FC236}">
                <a16:creationId xmlns:a16="http://schemas.microsoft.com/office/drawing/2014/main" id="{5F95C743-DB05-EA68-D653-148CB78E2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486" y="1409984"/>
            <a:ext cx="626256" cy="626256"/>
          </a:xfrm>
          <a:prstGeom prst="rect">
            <a:avLst/>
          </a:prstGeom>
        </p:spPr>
      </p:pic>
      <p:pic>
        <p:nvPicPr>
          <p:cNvPr id="23" name="Graphic 22" descr="Coins with solid fill">
            <a:extLst>
              <a:ext uri="{FF2B5EF4-FFF2-40B4-BE49-F238E27FC236}">
                <a16:creationId xmlns:a16="http://schemas.microsoft.com/office/drawing/2014/main" id="{B95A7861-A2CC-9A50-A9F4-A4AFDD2E4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7441" y="5674313"/>
            <a:ext cx="524839" cy="524839"/>
          </a:xfrm>
          <a:prstGeom prst="rect">
            <a:avLst/>
          </a:prstGeom>
        </p:spPr>
      </p:pic>
      <p:pic>
        <p:nvPicPr>
          <p:cNvPr id="25" name="Graphic 24" descr="Store with solid fill">
            <a:extLst>
              <a:ext uri="{FF2B5EF4-FFF2-40B4-BE49-F238E27FC236}">
                <a16:creationId xmlns:a16="http://schemas.microsoft.com/office/drawing/2014/main" id="{A72E05B5-9A72-D429-AB8B-4154111092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2063" y="5646475"/>
            <a:ext cx="619611" cy="576050"/>
          </a:xfrm>
          <a:prstGeom prst="rect">
            <a:avLst/>
          </a:prstGeom>
        </p:spPr>
      </p:pic>
      <p:pic>
        <p:nvPicPr>
          <p:cNvPr id="27" name="Graphic 26" descr="Alarm clock with solid fill">
            <a:extLst>
              <a:ext uri="{FF2B5EF4-FFF2-40B4-BE49-F238E27FC236}">
                <a16:creationId xmlns:a16="http://schemas.microsoft.com/office/drawing/2014/main" id="{ADA55137-8211-D7BB-8E71-F3B956734F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63901" y="1435570"/>
            <a:ext cx="537483" cy="537483"/>
          </a:xfrm>
          <a:prstGeom prst="rect">
            <a:avLst/>
          </a:prstGeom>
        </p:spPr>
      </p:pic>
      <p:pic>
        <p:nvPicPr>
          <p:cNvPr id="29" name="Graphic 28" descr="Arrow circle with solid fill">
            <a:extLst>
              <a:ext uri="{FF2B5EF4-FFF2-40B4-BE49-F238E27FC236}">
                <a16:creationId xmlns:a16="http://schemas.microsoft.com/office/drawing/2014/main" id="{0B7C00A1-96FA-499A-5895-DB62062736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41302" y="1460227"/>
            <a:ext cx="541694" cy="541694"/>
          </a:xfrm>
          <a:prstGeom prst="rect">
            <a:avLst/>
          </a:prstGeom>
        </p:spPr>
      </p:pic>
      <p:pic>
        <p:nvPicPr>
          <p:cNvPr id="31" name="Graphic 30" descr="City with solid fill">
            <a:extLst>
              <a:ext uri="{FF2B5EF4-FFF2-40B4-BE49-F238E27FC236}">
                <a16:creationId xmlns:a16="http://schemas.microsoft.com/office/drawing/2014/main" id="{8DF2E79E-E14D-565A-B695-32FAC74132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0433" y="5646475"/>
            <a:ext cx="730271" cy="730271"/>
          </a:xfrm>
          <a:prstGeom prst="rect">
            <a:avLst/>
          </a:prstGeom>
        </p:spPr>
      </p:pic>
      <p:pic>
        <p:nvPicPr>
          <p:cNvPr id="1025" name="Graphic 1024" descr="Alterations &amp; Tailoring with solid fill">
            <a:extLst>
              <a:ext uri="{FF2B5EF4-FFF2-40B4-BE49-F238E27FC236}">
                <a16:creationId xmlns:a16="http://schemas.microsoft.com/office/drawing/2014/main" id="{3AA7014B-01A3-D04E-E751-3CDE60C25F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55874" y="1440762"/>
            <a:ext cx="626256" cy="626256"/>
          </a:xfrm>
          <a:prstGeom prst="rect">
            <a:avLst/>
          </a:prstGeom>
        </p:spPr>
      </p:pic>
      <p:pic>
        <p:nvPicPr>
          <p:cNvPr id="1028" name="Graphic 1027" descr="Asia with solid fill">
            <a:extLst>
              <a:ext uri="{FF2B5EF4-FFF2-40B4-BE49-F238E27FC236}">
                <a16:creationId xmlns:a16="http://schemas.microsoft.com/office/drawing/2014/main" id="{4A14A970-AE77-7E13-1839-F1B3544EBD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1646" y="5057956"/>
            <a:ext cx="815207" cy="733318"/>
          </a:xfrm>
          <a:prstGeom prst="rect">
            <a:avLst/>
          </a:prstGeom>
        </p:spPr>
      </p:pic>
      <p:pic>
        <p:nvPicPr>
          <p:cNvPr id="1030" name="Graphic 1029" descr="Users with solid fill">
            <a:extLst>
              <a:ext uri="{FF2B5EF4-FFF2-40B4-BE49-F238E27FC236}">
                <a16:creationId xmlns:a16="http://schemas.microsoft.com/office/drawing/2014/main" id="{A0520F15-EE50-9BD7-3656-438D2AA9409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15664" y="5106818"/>
            <a:ext cx="619611" cy="61961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F17F09B7-5B5E-0D10-3E3C-CB63CB7BE6D6}"/>
              </a:ext>
            </a:extLst>
          </p:cNvPr>
          <p:cNvSpPr txBox="1"/>
          <p:nvPr/>
        </p:nvSpPr>
        <p:spPr>
          <a:xfrm>
            <a:off x="818650" y="1492280"/>
            <a:ext cx="182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1000</a:t>
            </a:r>
            <a:r>
              <a:rPr lang="en-US" sz="2000" b="1" dirty="0"/>
              <a:t> Movies</a:t>
            </a:r>
            <a:endParaRPr lang="en-150" sz="2000" b="1" dirty="0"/>
          </a:p>
        </p:txBody>
      </p:sp>
      <p:pic>
        <p:nvPicPr>
          <p:cNvPr id="1033" name="Graphic 1032" descr="Web design with solid fill">
            <a:extLst>
              <a:ext uri="{FF2B5EF4-FFF2-40B4-BE49-F238E27FC236}">
                <a16:creationId xmlns:a16="http://schemas.microsoft.com/office/drawing/2014/main" id="{D284CBC8-7B22-8375-C2EB-45DDF66D24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0433" y="6318892"/>
            <a:ext cx="633212" cy="5391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BA2A1034-8DB6-CCD9-360F-2E223AF6F509}"/>
              </a:ext>
            </a:extLst>
          </p:cNvPr>
          <p:cNvSpPr txBox="1"/>
          <p:nvPr/>
        </p:nvSpPr>
        <p:spPr>
          <a:xfrm>
            <a:off x="617267" y="2255296"/>
            <a:ext cx="2232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Maximum</a:t>
            </a:r>
          </a:p>
          <a:p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Minimum</a:t>
            </a:r>
          </a:p>
          <a:p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Average</a:t>
            </a:r>
          </a:p>
          <a:p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count</a:t>
            </a:r>
            <a:endParaRPr lang="en-150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FEEB8D11-6F9F-179B-2605-FDF5F800ADC7}"/>
              </a:ext>
            </a:extLst>
          </p:cNvPr>
          <p:cNvSpPr txBox="1"/>
          <p:nvPr/>
        </p:nvSpPr>
        <p:spPr>
          <a:xfrm>
            <a:off x="3267465" y="1613421"/>
            <a:ext cx="182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Film length</a:t>
            </a:r>
            <a:endParaRPr lang="en-150" b="1" dirty="0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6F95479-DFB4-706C-3519-E6AD3D2458A6}"/>
              </a:ext>
            </a:extLst>
          </p:cNvPr>
          <p:cNvSpPr txBox="1"/>
          <p:nvPr/>
        </p:nvSpPr>
        <p:spPr>
          <a:xfrm>
            <a:off x="2997726" y="2239892"/>
            <a:ext cx="1829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185 MIN</a:t>
            </a:r>
          </a:p>
          <a:p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46 MIN</a:t>
            </a:r>
          </a:p>
          <a:p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115.7 MIN</a:t>
            </a:r>
          </a:p>
          <a:p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     1000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7D6068C-1371-8A86-B187-7A477DB59FAE}"/>
              </a:ext>
            </a:extLst>
          </p:cNvPr>
          <p:cNvSpPr txBox="1"/>
          <p:nvPr/>
        </p:nvSpPr>
        <p:spPr>
          <a:xfrm>
            <a:off x="5517328" y="1572943"/>
            <a:ext cx="146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Rental Rate</a:t>
            </a:r>
            <a:endParaRPr lang="en-150" b="1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0A7CFED5-13EF-9DED-AF39-31C30B3D5A4B}"/>
              </a:ext>
            </a:extLst>
          </p:cNvPr>
          <p:cNvSpPr txBox="1"/>
          <p:nvPr/>
        </p:nvSpPr>
        <p:spPr>
          <a:xfrm>
            <a:off x="5579785" y="2178336"/>
            <a:ext cx="1829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4.99</a:t>
            </a:r>
            <a:r>
              <a:rPr lang="en-DE" sz="2400" dirty="0"/>
              <a:t>$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0.99</a:t>
            </a:r>
            <a:r>
              <a:rPr lang="en-DE" sz="2400" dirty="0"/>
              <a:t>$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2.98</a:t>
            </a:r>
            <a:r>
              <a:rPr lang="en-DE" sz="2400" dirty="0"/>
              <a:t>$</a:t>
            </a:r>
            <a:endParaRPr lang="en-US" sz="2400" b="1" dirty="0"/>
          </a:p>
          <a:p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1000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B06FCFCE-F955-E279-C796-91401ABB6137}"/>
              </a:ext>
            </a:extLst>
          </p:cNvPr>
          <p:cNvSpPr txBox="1"/>
          <p:nvPr/>
        </p:nvSpPr>
        <p:spPr>
          <a:xfrm>
            <a:off x="10126860" y="1419055"/>
            <a:ext cx="1177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Rental </a:t>
            </a:r>
          </a:p>
          <a:p>
            <a:pPr algn="ctr"/>
            <a:r>
              <a:rPr lang="en-US" sz="2000" b="1" dirty="0"/>
              <a:t>Duration</a:t>
            </a:r>
            <a:endParaRPr lang="en-150" b="1" dirty="0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5457FC0F-E9D0-DE6E-5878-91FCB487785A}"/>
              </a:ext>
            </a:extLst>
          </p:cNvPr>
          <p:cNvSpPr txBox="1"/>
          <p:nvPr/>
        </p:nvSpPr>
        <p:spPr>
          <a:xfrm>
            <a:off x="10207121" y="2096454"/>
            <a:ext cx="10173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   7</a:t>
            </a:r>
          </a:p>
          <a:p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   3</a:t>
            </a:r>
          </a:p>
          <a:p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4.98</a:t>
            </a:r>
          </a:p>
          <a:p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1000</a:t>
            </a:r>
          </a:p>
          <a:p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2C017713-9918-8E9A-F9FF-548EC54C7F11}"/>
              </a:ext>
            </a:extLst>
          </p:cNvPr>
          <p:cNvSpPr txBox="1"/>
          <p:nvPr/>
        </p:nvSpPr>
        <p:spPr>
          <a:xfrm>
            <a:off x="7409268" y="1511727"/>
            <a:ext cx="2246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Replacement Cost</a:t>
            </a:r>
            <a:endParaRPr lang="en-150" b="1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B4F601B-9566-E36C-B22D-BB43B1ECD685}"/>
              </a:ext>
            </a:extLst>
          </p:cNvPr>
          <p:cNvSpPr txBox="1"/>
          <p:nvPr/>
        </p:nvSpPr>
        <p:spPr>
          <a:xfrm>
            <a:off x="7816285" y="2109442"/>
            <a:ext cx="1335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  29.99</a:t>
            </a:r>
            <a:r>
              <a:rPr lang="en-DE" sz="2400" dirty="0"/>
              <a:t>$</a:t>
            </a:r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   9.99</a:t>
            </a:r>
            <a:r>
              <a:rPr lang="en-DE" sz="2400" dirty="0"/>
              <a:t>$</a:t>
            </a:r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19.984</a:t>
            </a:r>
            <a:r>
              <a:rPr lang="en-DE" sz="2400" dirty="0"/>
              <a:t>$</a:t>
            </a:r>
            <a:endParaRPr lang="en-US" sz="2400" dirty="0"/>
          </a:p>
          <a:p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ea typeface="Tahoma" panose="020B0604030504040204" pitchFamily="34" charset="0"/>
                <a:cs typeface="Tahoma" panose="020B0604030504040204" pitchFamily="34" charset="0"/>
              </a:rPr>
              <a:t>   1000</a:t>
            </a:r>
          </a:p>
          <a:p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521E7B00-F04A-30B6-0602-AE87AA2A83A2}"/>
              </a:ext>
            </a:extLst>
          </p:cNvPr>
          <p:cNvSpPr/>
          <p:nvPr/>
        </p:nvSpPr>
        <p:spPr>
          <a:xfrm>
            <a:off x="261764" y="1367599"/>
            <a:ext cx="11381718" cy="352355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77E39FC-A4E5-CEF8-4D6B-83A1DC1E27AE}"/>
              </a:ext>
            </a:extLst>
          </p:cNvPr>
          <p:cNvSpPr txBox="1"/>
          <p:nvPr/>
        </p:nvSpPr>
        <p:spPr>
          <a:xfrm>
            <a:off x="1233152" y="5232572"/>
            <a:ext cx="209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109 countries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F7381533-2AFD-3E3C-B3DD-D7787B49D6E1}"/>
              </a:ext>
            </a:extLst>
          </p:cNvPr>
          <p:cNvSpPr txBox="1"/>
          <p:nvPr/>
        </p:nvSpPr>
        <p:spPr>
          <a:xfrm>
            <a:off x="1270729" y="5836622"/>
            <a:ext cx="204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600 cities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69AF079-9861-2FC2-B337-6A84FA5AF110}"/>
              </a:ext>
            </a:extLst>
          </p:cNvPr>
          <p:cNvSpPr txBox="1"/>
          <p:nvPr/>
        </p:nvSpPr>
        <p:spPr>
          <a:xfrm>
            <a:off x="4663989" y="5222281"/>
            <a:ext cx="222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599 customers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9A4511F6-40A8-B933-B056-522289356A97}"/>
              </a:ext>
            </a:extLst>
          </p:cNvPr>
          <p:cNvSpPr txBox="1"/>
          <p:nvPr/>
        </p:nvSpPr>
        <p:spPr>
          <a:xfrm>
            <a:off x="8470319" y="5227520"/>
            <a:ext cx="1875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1000 films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EB8D6526-D84E-F65D-3AD8-F7EC45574B81}"/>
              </a:ext>
            </a:extLst>
          </p:cNvPr>
          <p:cNvSpPr txBox="1"/>
          <p:nvPr/>
        </p:nvSpPr>
        <p:spPr>
          <a:xfrm>
            <a:off x="4885030" y="5701889"/>
            <a:ext cx="1779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2 stores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7947F17-0226-6982-2DB6-5062469A3E84}"/>
              </a:ext>
            </a:extLst>
          </p:cNvPr>
          <p:cNvSpPr txBox="1"/>
          <p:nvPr/>
        </p:nvSpPr>
        <p:spPr>
          <a:xfrm>
            <a:off x="8483956" y="5768059"/>
            <a:ext cx="253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6132.04 </a:t>
            </a:r>
            <a:r>
              <a:rPr lang="en-DE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 revenue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5C34DA95-4D94-DAF6-BCAD-3C3E4B8EA1E2}"/>
              </a:ext>
            </a:extLst>
          </p:cNvPr>
          <p:cNvSpPr txBox="1"/>
          <p:nvPr/>
        </p:nvSpPr>
        <p:spPr>
          <a:xfrm>
            <a:off x="1065540" y="6364240"/>
            <a:ext cx="2176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16044 rentals</a:t>
            </a:r>
          </a:p>
        </p:txBody>
      </p:sp>
      <p:pic>
        <p:nvPicPr>
          <p:cNvPr id="1057" name="Graphic 1056" descr="Customer review with solid fill">
            <a:extLst>
              <a:ext uri="{FF2B5EF4-FFF2-40B4-BE49-F238E27FC236}">
                <a16:creationId xmlns:a16="http://schemas.microsoft.com/office/drawing/2014/main" id="{64F37AA6-C7D3-2CA7-D059-7E91B436DE5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36209" y="6318891"/>
            <a:ext cx="457682" cy="414681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AD57497D-CB3C-DAAB-9644-C060D51C532F}"/>
              </a:ext>
            </a:extLst>
          </p:cNvPr>
          <p:cNvSpPr txBox="1"/>
          <p:nvPr/>
        </p:nvSpPr>
        <p:spPr>
          <a:xfrm>
            <a:off x="8274827" y="6339376"/>
            <a:ext cx="3913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Pg13 RATING is the HIGHEST</a:t>
            </a:r>
          </a:p>
        </p:txBody>
      </p:sp>
      <p:pic>
        <p:nvPicPr>
          <p:cNvPr id="1060" name="Graphic 1059" descr="Remote learning language with solid fill">
            <a:extLst>
              <a:ext uri="{FF2B5EF4-FFF2-40B4-BE49-F238E27FC236}">
                <a16:creationId xmlns:a16="http://schemas.microsoft.com/office/drawing/2014/main" id="{4BA5F106-6119-1187-8981-DCCA32735B3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971184" y="6218458"/>
            <a:ext cx="633212" cy="576050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C6A99624-F7FA-08FB-3480-CCDDA90D0A2D}"/>
              </a:ext>
            </a:extLst>
          </p:cNvPr>
          <p:cNvSpPr txBox="1"/>
          <p:nvPr/>
        </p:nvSpPr>
        <p:spPr>
          <a:xfrm>
            <a:off x="4556293" y="6144110"/>
            <a:ext cx="2675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Available movie language: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english</a:t>
            </a:r>
            <a:endParaRPr lang="en-US" sz="1800" b="1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134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C7DA-4F4B-CDBD-E029-ABFF2B011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48" y="1914840"/>
            <a:ext cx="3240360" cy="4037193"/>
          </a:xfrm>
        </p:spPr>
        <p:txBody>
          <a:bodyPr/>
          <a:lstStyle/>
          <a:p>
            <a:r>
              <a:rPr lang="en-US" dirty="0" err="1"/>
              <a:t>Rockbuster</a:t>
            </a:r>
            <a:r>
              <a:rPr lang="en-US" dirty="0"/>
              <a:t> has 599 customers based into 109 countries around the world.</a:t>
            </a:r>
          </a:p>
          <a:p>
            <a:r>
              <a:rPr lang="en-US" dirty="0"/>
              <a:t>600 cities are found into our database and 2 stores having 2 staff members are helping our clients whenever needed.</a:t>
            </a:r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DAC57-2376-4FC0-7390-A622CBD9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1484784"/>
            <a:ext cx="8568952" cy="5256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AA2B8B9A-C97E-9F7C-A808-2C08290D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4" y="404664"/>
            <a:ext cx="9144000" cy="6318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CUSTOMER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information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63AF711-B986-C33A-A0FF-B2D0C8D404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910836" cy="6858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EA6DC2-BF37-7DB7-E47D-0D56084FF74C}"/>
              </a:ext>
            </a:extLst>
          </p:cNvPr>
          <p:cNvSpPr txBox="1"/>
          <p:nvPr/>
        </p:nvSpPr>
        <p:spPr>
          <a:xfrm>
            <a:off x="10054852" y="260648"/>
            <a:ext cx="188975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Top 10 Countries by customers and Revenue are: India, China, US, Japan, Mexico, Russia, Brazil, Philippines, Turkey and Indonesia.</a:t>
            </a:r>
          </a:p>
          <a:p>
            <a:pPr algn="ctr"/>
            <a:endParaRPr lang="en-US" sz="1900" dirty="0"/>
          </a:p>
          <a:p>
            <a:pPr algn="ctr"/>
            <a:r>
              <a:rPr lang="en-US" sz="1900" dirty="0"/>
              <a:t>These countries provide more than 50% of the total revenue.</a:t>
            </a:r>
          </a:p>
          <a:p>
            <a:pPr algn="ctr"/>
            <a:r>
              <a:rPr lang="en-US" sz="1900" dirty="0"/>
              <a:t>India, China and United States are the leaders, making themselves 24% of the global Revenue.</a:t>
            </a:r>
            <a:endParaRPr lang="en-150" sz="1900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C7DA-4F4B-CDBD-E029-ABFF2B011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104" y="5499214"/>
            <a:ext cx="9684568" cy="97928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>
                <a:latin typeface="Bookman Old Style" panose="02050604050505020204" pitchFamily="18" charset="0"/>
              </a:rPr>
              <a:t>Zorro Ark is the top rented movie for </a:t>
            </a:r>
            <a:r>
              <a:rPr lang="en-GB" dirty="0" err="1">
                <a:latin typeface="Bookman Old Style" panose="02050604050505020204" pitchFamily="18" charset="0"/>
              </a:rPr>
              <a:t>Rockbuster</a:t>
            </a:r>
            <a:r>
              <a:rPr lang="en-GB" dirty="0">
                <a:latin typeface="Bookman Old Style" panose="02050604050505020204" pitchFamily="18" charset="0"/>
              </a:rPr>
              <a:t>: 28 times and also with the highest revenue, while Texas Run </a:t>
            </a:r>
            <a:r>
              <a:rPr lang="en-US" dirty="0">
                <a:latin typeface="Bookman Old Style" panose="02050604050505020204" pitchFamily="18" charset="0"/>
              </a:rPr>
              <a:t>has the least rental, only 6.</a:t>
            </a:r>
            <a:endParaRPr lang="en-DE" dirty="0"/>
          </a:p>
          <a:p>
            <a:pPr algn="ctr"/>
            <a:endParaRPr lang="en-150" dirty="0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AA2B8B9A-C97E-9F7C-A808-2C08290D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88" y="198125"/>
            <a:ext cx="9144000" cy="6318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MOVIES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F35F8-E411-4557-2A29-AC09FDEC6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1124744"/>
            <a:ext cx="5616624" cy="4104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E4919-E2D1-4311-C221-C3A6ABDF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88" y="1124744"/>
            <a:ext cx="612068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6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99E7AB-E70B-792E-9229-AE909BE0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8" y="168896"/>
            <a:ext cx="9289032" cy="6480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31CDB-ADBB-9AD2-3C39-740F31EAFE52}"/>
              </a:ext>
            </a:extLst>
          </p:cNvPr>
          <p:cNvSpPr txBox="1"/>
          <p:nvPr/>
        </p:nvSpPr>
        <p:spPr>
          <a:xfrm>
            <a:off x="9406780" y="0"/>
            <a:ext cx="280831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pperplate Gothic Bold" panose="020E0705020206020404" pitchFamily="34" charset="0"/>
              </a:rPr>
              <a:t>Movie Category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Sports is the most popular category of movie, representing 8% of the rentals with the highest revenue of $4892. </a:t>
            </a:r>
          </a:p>
          <a:p>
            <a:pPr algn="ctr"/>
            <a:r>
              <a:rPr lang="en-US" dirty="0"/>
              <a:t>Between $4336 - $3750, we can find Sci-Fi, Animation, Drama, Comedy, New, Action, Foreign, Games, Family, and Documentary, representing 65% of the revenue.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last categories, below $3401 each, we find Horror, Classics, Children, Travel and Music, representing 27% of the revenue.</a:t>
            </a:r>
          </a:p>
          <a:p>
            <a:pPr algn="ctr"/>
            <a:r>
              <a:rPr lang="en-US" dirty="0"/>
              <a:t>As for number of movies, all categories are close to each other.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FC18FF20-39D7-2D2D-A8C3-176A674C6875}"/>
              </a:ext>
            </a:extLst>
          </p:cNvPr>
          <p:cNvSpPr txBox="1">
            <a:spLocks/>
          </p:cNvSpPr>
          <p:nvPr/>
        </p:nvSpPr>
        <p:spPr>
          <a:xfrm>
            <a:off x="1413892" y="332656"/>
            <a:ext cx="9144000" cy="631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Top 5 CUSTOMERs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4976F-E632-3928-1036-680DD7CC17BA}"/>
              </a:ext>
            </a:extLst>
          </p:cNvPr>
          <p:cNvSpPr txBox="1"/>
          <p:nvPr/>
        </p:nvSpPr>
        <p:spPr>
          <a:xfrm>
            <a:off x="8326660" y="1340768"/>
            <a:ext cx="331236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Customers that should be rewarded for their loyalty:</a:t>
            </a:r>
          </a:p>
          <a:p>
            <a:pPr algn="ctr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Karl Seal - Cape Coral, United States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Marlon Snyder - Santa Barbara </a:t>
            </a:r>
            <a:r>
              <a:rPr lang="en-US" sz="2000" dirty="0" err="1"/>
              <a:t>D’Oeste</a:t>
            </a:r>
            <a:r>
              <a:rPr lang="en-US" sz="2000" dirty="0"/>
              <a:t>, Brazil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Brandon Huey – </a:t>
            </a:r>
            <a:r>
              <a:rPr lang="en-US" sz="2000" dirty="0" err="1"/>
              <a:t>Balikesir</a:t>
            </a:r>
            <a:r>
              <a:rPr lang="en-US" sz="2000" dirty="0"/>
              <a:t>, Turkey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Angela Hernandez – Shimonoseki, Japan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Carrie Porter – </a:t>
            </a:r>
            <a:r>
              <a:rPr lang="en-US" sz="2000" dirty="0" err="1"/>
              <a:t>Liacheng</a:t>
            </a:r>
            <a:r>
              <a:rPr lang="en-US" sz="2000" dirty="0"/>
              <a:t>, China </a:t>
            </a:r>
            <a:endParaRPr lang="en-150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E82A2-424B-C6D3-B59A-97D5D361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1268760"/>
            <a:ext cx="7632848" cy="50405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9876" y="1022648"/>
            <a:ext cx="4416552" cy="762000"/>
          </a:xfrm>
        </p:spPr>
        <p:txBody>
          <a:bodyPr/>
          <a:lstStyle/>
          <a:p>
            <a:r>
              <a:rPr lang="en-US" sz="2400" dirty="0">
                <a:latin typeface="Copperplate Gothic Bold" panose="020E0705020206020404" pitchFamily="34" charset="0"/>
              </a:rPr>
              <a:t>CONCUSIONS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8471" y="1726631"/>
            <a:ext cx="4487789" cy="494272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Since our customers are spread around the world, is perfect for an online service.</a:t>
            </a:r>
          </a:p>
          <a:p>
            <a:r>
              <a:rPr lang="en-US" dirty="0"/>
              <a:t>The average rental rate is $2.98, with a minimum of $0.99 and a maximum of $4.99. </a:t>
            </a:r>
          </a:p>
          <a:p>
            <a:r>
              <a:rPr lang="en-US" dirty="0"/>
              <a:t>The average rental duration is 4.985 with a minimum of 3 and a maximum of 7. </a:t>
            </a:r>
          </a:p>
          <a:p>
            <a:r>
              <a:rPr lang="en-US" dirty="0"/>
              <a:t>The top countries in terms of revenue and customers are China and India, representing 18% of the market, with revenues over $5200 each. </a:t>
            </a:r>
          </a:p>
          <a:p>
            <a:r>
              <a:rPr lang="en-US" dirty="0"/>
              <a:t>Horror, Classics, Children, Travel and Music are the least popular categories. </a:t>
            </a:r>
          </a:p>
          <a:p>
            <a:r>
              <a:rPr lang="en-US" dirty="0"/>
              <a:t>PG-13 is the most popular category rating with 3245 rentals and a total of 213 movies, while G is the least rented one: 2508, having available 171 movies.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5C1D053A-6806-3B7E-60F5-7763ADD81231}"/>
              </a:ext>
            </a:extLst>
          </p:cNvPr>
          <p:cNvSpPr txBox="1">
            <a:spLocks/>
          </p:cNvSpPr>
          <p:nvPr/>
        </p:nvSpPr>
        <p:spPr>
          <a:xfrm>
            <a:off x="549796" y="116632"/>
            <a:ext cx="10873208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CONCLUSIONS &amp; RECOMMENDATIONS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36F1AE-EC75-FC67-70A7-42D18E382BD6}"/>
              </a:ext>
            </a:extLst>
          </p:cNvPr>
          <p:cNvSpPr txBox="1">
            <a:spLocks/>
          </p:cNvSpPr>
          <p:nvPr/>
        </p:nvSpPr>
        <p:spPr>
          <a:xfrm>
            <a:off x="6535151" y="1012233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pperplate Gothic Bold" panose="020E0705020206020404" pitchFamily="34" charset="0"/>
              </a:rPr>
              <a:t>recommendations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E1FC494-65B2-222A-FCE3-4E2353A2A012}"/>
              </a:ext>
            </a:extLst>
          </p:cNvPr>
          <p:cNvSpPr txBox="1">
            <a:spLocks/>
          </p:cNvSpPr>
          <p:nvPr/>
        </p:nvSpPr>
        <p:spPr>
          <a:xfrm>
            <a:off x="5086300" y="1641711"/>
            <a:ext cx="7248744" cy="5112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Our movies are just in English, even if we should have available more languages, this needs to change and extend.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Consider increasing the price for highly rented genre and decreasing it for those with low rentals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Increase number of movies for PG-13 and N-17 since these are best rented and bought genre.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Increase market and national content in the best performing markets, such as India and China.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Investing less in unpopular categories.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Reward system for loyal customers and collect and measure customer satisfaction along the process.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Flexible Subscription Plans for different needs of our customers.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Develop a user-friendly website and mobile app that makes browsing, searching, and renting films a seamless experience. 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338</TotalTime>
  <Words>700</Words>
  <Application>Microsoft Office PowerPoint</Application>
  <PresentationFormat>Custom</PresentationFormat>
  <Paragraphs>110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Copperplate Gothic Bold</vt:lpstr>
      <vt:lpstr>Corbel</vt:lpstr>
      <vt:lpstr>Wingdings</vt:lpstr>
      <vt:lpstr>Digital Blue Tunnel 16x9</vt:lpstr>
      <vt:lpstr>Rockbuster Stealth LLC</vt:lpstr>
      <vt:lpstr>Project Overview</vt:lpstr>
      <vt:lpstr>data Overview</vt:lpstr>
      <vt:lpstr>CUSTOMER information</vt:lpstr>
      <vt:lpstr>PowerPoint Presentation</vt:lpstr>
      <vt:lpstr>MOVIES ANALYSIS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LLC</dc:title>
  <dc:creator>IOANA SANDU</dc:creator>
  <cp:lastModifiedBy>IOANA SANDU</cp:lastModifiedBy>
  <cp:revision>1</cp:revision>
  <dcterms:created xsi:type="dcterms:W3CDTF">2023-09-01T09:02:35Z</dcterms:created>
  <dcterms:modified xsi:type="dcterms:W3CDTF">2023-09-01T14:40:36Z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